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1336" r:id="rId3"/>
    <p:sldId id="258" r:id="rId4"/>
    <p:sldId id="265" r:id="rId5"/>
    <p:sldId id="1340" r:id="rId6"/>
    <p:sldId id="1431" r:id="rId7"/>
    <p:sldId id="261" r:id="rId8"/>
    <p:sldId id="264" r:id="rId9"/>
    <p:sldId id="269" r:id="rId10"/>
    <p:sldId id="1351" r:id="rId11"/>
    <p:sldId id="1400" r:id="rId1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2C200-C73F-44F5-9968-5FA981DE0D21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8A9C6-FB75-40F1-9BD3-8A20A4284CF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62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0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HydroSOS</a:t>
            </a:r>
            <a:r>
              <a:rPr lang="en-GB"/>
              <a:t> will provide an overview of the current hydrological status, including groundwater, river flow, soil moisture and snow variables</a:t>
            </a:r>
          </a:p>
          <a:p>
            <a:r>
              <a:rPr lang="en-GB"/>
              <a:t>an appraisal of where the current status is significantly different from “normal”, which will indicate drought and flood susceptibility</a:t>
            </a:r>
          </a:p>
          <a:p>
            <a:r>
              <a:rPr lang="en-GB"/>
              <a:t>And an assessment of whether this is likely to get better or worse over the coming weeks and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0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technical team have produced an R script that can perform these calculations at the click of a button. We are working on developing this in other programming languages, with the aim of providing a toolkit that HydroSOS partners can use to calculate status, and in future outlooks operationally</a:t>
            </a:r>
          </a:p>
          <a:p>
            <a:endParaRPr lang="en-GB"/>
          </a:p>
          <a:p>
            <a:r>
              <a:rPr lang="en-GB"/>
              <a:t>Merge slide 6 and 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50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These product guidelines have been produced for five key starting variables, snow water equivalent, soil moisture, groundwater, runoff and streamflow.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technical team have produced an R script that can perform these calculations at the click of a button. We are working on developing this in other programming languages, with the aim of providing a toolkit that </a:t>
            </a:r>
            <a:r>
              <a:rPr lang="en-GB" err="1"/>
              <a:t>HydroSOS</a:t>
            </a:r>
            <a:r>
              <a:rPr lang="en-GB"/>
              <a:t> partners can use to calculate status, and in future outlooks operationally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20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technical team have produced an R script that can perform these calculations at the click of a button. We are working on developing this in other programming languages, with the aim of providing a toolkit that </a:t>
            </a:r>
            <a:r>
              <a:rPr lang="en-GB" err="1"/>
              <a:t>HydroSOS</a:t>
            </a:r>
            <a:r>
              <a:rPr lang="en-GB"/>
              <a:t> partners can use to calculate status, and in future outlooks operationally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34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technical team have produced an R script that can perform these calculations at the click of a button. We are working on developing this in other programming languages, with the aim of providing a toolkit that HydroSOS partners can use to calculate status, and in future outlooks operationally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Follow up role of WHOS for Data to Indicators with Washington.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222-0DE0-46E5-BF32-F47FC93FC5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827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Status of HydroSOS implementation 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6DCCFC-431E-4999-8247-947E0150D8DA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09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158C-D6D3-4A11-2BE3-ACA1E0002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38A34-D978-93FA-7E66-310D8466C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C8D42-1A62-EB23-4A6B-AA1E89A1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DE273-7D38-C69C-3E52-FE3F4A9C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10765-05C6-8922-6D12-6D851F90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3248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6D13-1DCB-F934-05F2-EDD64C25D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FBCF1-6D80-1156-C78E-4C8A28261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612BA-34D7-C85D-1EEE-5C673B21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3701C-20C2-FDF2-D487-EF225DAF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A63F-379E-1B3D-49EA-81606A4B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236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58004-0688-78BA-3D6A-0112D0EA5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8F7EC-39AE-FBBE-DC4E-2375A53D8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52563-2249-50B7-6D76-E522D6C5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57995-670E-8752-9AA4-2C307788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A1AF-CFB2-77F3-2CE9-FA65F80B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75348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96B156-96ED-ECC8-2737-E19254139F0A}"/>
              </a:ext>
            </a:extLst>
          </p:cNvPr>
          <p:cNvSpPr/>
          <p:nvPr userDrawn="1"/>
        </p:nvSpPr>
        <p:spPr>
          <a:xfrm>
            <a:off x="0" y="5915770"/>
            <a:ext cx="12192000" cy="942230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3C2D2E7-30D0-1B43-7E5E-F34CB1E9E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449" y="5911704"/>
            <a:ext cx="1673040" cy="938534"/>
          </a:xfrm>
          <a:prstGeom prst="rect">
            <a:avLst/>
          </a:prstGeom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634E9E8-5144-D837-8D9A-AC476C359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2" y="6010816"/>
            <a:ext cx="2689292" cy="7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7477-55E6-89E4-CBB3-55FCA98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0DFD8-1D1D-B255-AB7E-C7E406E54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80A2D-C5BC-7C46-63A1-9600D281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BF64-6F22-C858-01A5-B17AE7A22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DC13F-E7FC-19F8-0F23-303D86E0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809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7AD5-1B59-568A-9510-B2EE26EEE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8C333-E275-3EA6-5893-771043C90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73406-34DB-590A-8968-21D12FCF8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ECA06-159C-3BE4-C756-8EEA1AD6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0D8E-324E-BF01-4CBB-DBC34A9F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8652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A117-D4C3-ABBF-544C-88D6DD3D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F1A27-5B68-82D0-D141-6BE3FD948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8CEC7-3A52-3FA1-60EC-80AEB371B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C4420C-1790-870F-5BE6-D3DE583D2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76F34-6DE7-4E08-B875-FB595D73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C4F2-DFF8-FC0C-3407-420D8BC4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8883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8054-CF98-C374-C688-A05220682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9EB93-138A-3FAA-F266-D97C3BC2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90DF8-0BCA-694E-CF3C-80B0343BE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2FACD-B9ED-6CD6-9AC1-CF0F7673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FBA7F-8D62-2152-15A1-AE04A970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DB565-1191-7496-B01F-618EF141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14FD1-4FFD-B4DA-462B-E73486B1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FA6591-240E-C1F6-388F-0401EACB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741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F4D4-C17C-D264-B540-334CE84D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87693A-59A8-5C41-FC33-C3F71C70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550B0-3813-00ED-1B71-47EC5C34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C57B5-8414-FBCF-2F7A-AAF4DB92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320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86695B-A442-EFEA-63C6-E360780D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CCA41-4A77-BD53-24B4-59C7A92A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A6A46-984F-2074-816D-811513028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67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DF32-FB71-6A56-5869-5C8C12E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E7C3-571B-5C53-3B64-128E34019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448A9-919E-7148-9124-DC1F5223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564E9-6489-2069-9AD3-AC7D7A72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CC3B9-0086-7189-31D3-4036BD95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03417-58B0-1544-22F6-F6B62F8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505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B4CA-6198-057C-46C8-67825F625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EDE5EB-E24E-BF7A-C457-434D73911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B860-6C95-BAD2-64E1-5E056C85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AFF75-F290-40AA-160A-3025748F7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57C30-182B-7A0B-04F4-6388216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9D8F7-5B52-03E8-C0A1-53F0329D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475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A7D0F-301C-A2E0-EC3E-F12D3F0F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3CCD-9C89-BF40-28B9-D1CF6C97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AE982-EF35-8DC2-4AA4-4A7F1DB46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14157-E953-4226-89FE-1442E8D88427}" type="datetimeFigureOut">
              <a:rPr lang="en-CH" smtClean="0"/>
              <a:t>25/06/2024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B2EB6-6661-0A93-E679-F20F85F0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5D517-8A00-70B1-CFA4-EDAAC6E1A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0D1C-5B4E-461D-838F-53DDC4D0974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911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mohydrosos.ceh.ac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3A923D4-62FE-367B-3661-5BB3A98589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155"/>
            <a:ext cx="9695699" cy="6858000"/>
          </a:xfrm>
          <a:prstGeom prst="rect">
            <a:avLst/>
          </a:prstGeom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B03144F4-5698-74E7-D66F-4371DD61C451}"/>
              </a:ext>
            </a:extLst>
          </p:cNvPr>
          <p:cNvSpPr/>
          <p:nvPr/>
        </p:nvSpPr>
        <p:spPr>
          <a:xfrm>
            <a:off x="1080273" y="474377"/>
            <a:ext cx="10317204" cy="332398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>
              <a:defRPr sz="1800"/>
            </a:pPr>
            <a:r>
              <a:rPr lang="en-US" sz="5400" b="1" kern="1000" spc="-11" dirty="0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  <a:sym typeface="Montserrat-Regular"/>
              </a:rPr>
              <a:t>Hydrological Status and Outlook System (HydroSOS)</a:t>
            </a:r>
          </a:p>
          <a:p>
            <a:pPr algn="ctr">
              <a:defRPr sz="1800"/>
            </a:pPr>
            <a:endParaRPr lang="en-US" sz="5400" b="1" kern="1000" spc="-11" dirty="0">
              <a:solidFill>
                <a:srgbClr val="005BAA"/>
              </a:solidFill>
              <a:latin typeface="+mj-lt"/>
              <a:ea typeface="Verdana"/>
              <a:cs typeface="Verdana" panose="020B0604030504040204" pitchFamily="34" charset="0"/>
              <a:sym typeface="Montserrat-Regular"/>
            </a:endParaRPr>
          </a:p>
          <a:p>
            <a:pPr algn="ctr">
              <a:defRPr sz="1800"/>
            </a:pPr>
            <a:r>
              <a:rPr lang="en-US" sz="5400" b="1" kern="1000" spc="-11" dirty="0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  <a:sym typeface="Montserrat-Regular"/>
              </a:rPr>
              <a:t>IDMP Meeting</a:t>
            </a:r>
          </a:p>
        </p:txBody>
      </p:sp>
      <p:sp>
        <p:nvSpPr>
          <p:cNvPr id="4" name="Shape 79">
            <a:extLst>
              <a:ext uri="{FF2B5EF4-FFF2-40B4-BE49-F238E27FC236}">
                <a16:creationId xmlns:a16="http://schemas.microsoft.com/office/drawing/2014/main" id="{04E371C8-146F-BD8E-1D9F-6BA4929F87FE}"/>
              </a:ext>
            </a:extLst>
          </p:cNvPr>
          <p:cNvSpPr/>
          <p:nvPr/>
        </p:nvSpPr>
        <p:spPr>
          <a:xfrm>
            <a:off x="-1" y="-381865"/>
            <a:ext cx="12191999" cy="40011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endParaRPr lang="de-DE" sz="2600">
              <a:solidFill>
                <a:srgbClr val="005BAA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09004FF-5EDC-25E0-2F29-3A99659E7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575" y="3859874"/>
            <a:ext cx="4498857" cy="2523749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55B8375-AEC5-08FC-85F2-BB152F992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73" y="6192908"/>
            <a:ext cx="2037108" cy="54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10</a:t>
                      </a:fld>
                      <a:endParaRPr 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37A32FA8-CCF1-E889-DF0D-C769A43DC4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1539960" y="175847"/>
            <a:ext cx="10306341" cy="668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10F7FC-DF1B-9E91-0D04-D7BAF4527F4E}"/>
              </a:ext>
            </a:extLst>
          </p:cNvPr>
          <p:cNvSpPr/>
          <p:nvPr/>
        </p:nvSpPr>
        <p:spPr>
          <a:xfrm>
            <a:off x="0" y="0"/>
            <a:ext cx="12192000" cy="671885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082FB0-955D-C92E-2742-111F25586907}"/>
              </a:ext>
            </a:extLst>
          </p:cNvPr>
          <p:cNvSpPr txBox="1"/>
          <p:nvPr/>
        </p:nvSpPr>
        <p:spPr>
          <a:xfrm>
            <a:off x="3055513" y="2490281"/>
            <a:ext cx="60809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27">
              <a:lnSpc>
                <a:spcPts val="6600"/>
              </a:lnSpc>
              <a:defRPr sz="1800"/>
            </a:pPr>
            <a:r>
              <a:rPr lang="hr-HR" sz="6000" b="1" spc="-86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Arial" charset="0"/>
                <a:sym typeface="Montserrat-Regular"/>
              </a:rPr>
              <a:t>Thank you</a:t>
            </a:r>
            <a:endParaRPr lang="en-US" sz="6000" b="1">
              <a:solidFill>
                <a:schemeClr val="bg1"/>
              </a:solidFill>
              <a:latin typeface="+mj-lt"/>
              <a:ea typeface="Verdana" panose="020B0604030504040204" pitchFamily="34" charset="0"/>
              <a:cs typeface="Arial" charset="0"/>
            </a:endParaRPr>
          </a:p>
        </p:txBody>
      </p: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AE2868-67D9-C253-D8E5-19B8659F31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862" y="1968499"/>
            <a:ext cx="7772400" cy="5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2</a:t>
                      </a:fld>
                      <a:endParaRPr 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4821A9EC-EF27-2F26-B9E2-D53BAE9B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415" y="-51371"/>
            <a:ext cx="6302678" cy="5839705"/>
          </a:xfrm>
          <a:prstGeom prst="rect">
            <a:avLst/>
          </a:prstGeom>
        </p:spPr>
      </p:pic>
      <p:sp>
        <p:nvSpPr>
          <p:cNvPr id="9" name="Shape 79">
            <a:extLst>
              <a:ext uri="{FF2B5EF4-FFF2-40B4-BE49-F238E27FC236}">
                <a16:creationId xmlns:a16="http://schemas.microsoft.com/office/drawing/2014/main" id="{01192EB9-E077-9B89-2347-C1C2A74D481D}"/>
              </a:ext>
            </a:extLst>
          </p:cNvPr>
          <p:cNvSpPr/>
          <p:nvPr/>
        </p:nvSpPr>
        <p:spPr>
          <a:xfrm>
            <a:off x="-1089584" y="513671"/>
            <a:ext cx="6959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What is </a:t>
            </a:r>
            <a:r>
              <a:rPr lang="en-GB" sz="4000" b="1" err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HydroSOS</a:t>
            </a:r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?</a:t>
            </a:r>
            <a:endParaRPr lang="en-GB" sz="4000" b="1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B160BA-726D-0D88-94FE-4F53EF04D28E}"/>
              </a:ext>
            </a:extLst>
          </p:cNvPr>
          <p:cNvSpPr txBox="1"/>
          <p:nvPr/>
        </p:nvSpPr>
        <p:spPr>
          <a:xfrm>
            <a:off x="997907" y="2281824"/>
            <a:ext cx="32546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HydroSOS</a:t>
            </a:r>
            <a:r>
              <a:rPr lang="en-GB" sz="2800"/>
              <a:t> is the link between monitoring and decision making</a:t>
            </a:r>
            <a:endParaRPr lang="en-GB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76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340472" y="482359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What will </a:t>
            </a:r>
            <a:r>
              <a:rPr lang="en-GB" sz="4000" b="1" err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HydroSOS</a:t>
            </a:r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 provide?</a:t>
            </a:r>
            <a:endParaRPr lang="en-GB" sz="4000" b="1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2" y="5933275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3</a:t>
                      </a:fld>
                      <a:endParaRPr 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pic>
        <p:nvPicPr>
          <p:cNvPr id="2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2668FEE-F5E9-9EE0-792D-DE16304DA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57" y="1429252"/>
            <a:ext cx="12195757" cy="377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868C893B-986F-D307-BAF7-75E9840C15A1}"/>
              </a:ext>
            </a:extLst>
          </p:cNvPr>
          <p:cNvSpPr/>
          <p:nvPr/>
        </p:nvSpPr>
        <p:spPr>
          <a:xfrm>
            <a:off x="-6382" y="179150"/>
            <a:ext cx="5494393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Status Example (Czechia)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42DC47-BBDB-8560-205F-ADE35C08D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312" y="1061629"/>
            <a:ext cx="3130928" cy="2067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C76032BA-A794-8B68-0D7E-67824F7E3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3" y="3347308"/>
            <a:ext cx="5855694" cy="238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hape 79">
            <a:extLst>
              <a:ext uri="{FF2B5EF4-FFF2-40B4-BE49-F238E27FC236}">
                <a16:creationId xmlns:a16="http://schemas.microsoft.com/office/drawing/2014/main" id="{6A443F45-E7B8-275D-97C5-68062E0517AC}"/>
              </a:ext>
            </a:extLst>
          </p:cNvPr>
          <p:cNvSpPr/>
          <p:nvPr/>
        </p:nvSpPr>
        <p:spPr>
          <a:xfrm>
            <a:off x="6475753" y="179149"/>
            <a:ext cx="5494393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Outlooks Example (UK)</a:t>
            </a:r>
          </a:p>
        </p:txBody>
      </p:sp>
      <p:pic>
        <p:nvPicPr>
          <p:cNvPr id="12" name="Picture 11" descr="A screenshot of a map&#10;&#10;Description automatically generated">
            <a:extLst>
              <a:ext uri="{FF2B5EF4-FFF2-40B4-BE49-F238E27FC236}">
                <a16:creationId xmlns:a16="http://schemas.microsoft.com/office/drawing/2014/main" id="{4C80865D-B098-9770-6F4A-D5AE643B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898" y="801742"/>
            <a:ext cx="3748846" cy="236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402D2-9976-4E2C-22EA-91C6A0F664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27" r="174" b="-247"/>
          <a:stretch/>
        </p:blipFill>
        <p:spPr>
          <a:xfrm>
            <a:off x="6599887" y="3276192"/>
            <a:ext cx="3410221" cy="238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screenshot of a graph&#10;&#10;Description automatically generated">
            <a:extLst>
              <a:ext uri="{FF2B5EF4-FFF2-40B4-BE49-F238E27FC236}">
                <a16:creationId xmlns:a16="http://schemas.microsoft.com/office/drawing/2014/main" id="{F3F0810B-917A-7290-B4C6-C95DD89F4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4417" y="3280261"/>
            <a:ext cx="3420292" cy="2385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2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-2310873" y="398849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How does HydroSOS work?</a:t>
            </a:r>
            <a:endParaRPr lang="en-GB" sz="4000" b="1">
              <a:solidFill>
                <a:srgbClr val="005BAA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0" y="5933274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5</a:t>
                      </a:fld>
                      <a:endParaRPr 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B6F1CD61-CB7D-0171-A5B1-53C088EB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60" y="2562354"/>
            <a:ext cx="6073035" cy="1722852"/>
          </a:xfrm>
          <a:prstGeom prst="rect">
            <a:avLst/>
          </a:prstGeom>
        </p:spPr>
      </p:pic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40F03FF3-AB29-7660-74F7-F0F0DC452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318" y="318055"/>
            <a:ext cx="5196213" cy="51989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2DCC16-DEDE-3896-8653-CA7CB61B042A}"/>
              </a:ext>
            </a:extLst>
          </p:cNvPr>
          <p:cNvSpPr txBox="1"/>
          <p:nvPr/>
        </p:nvSpPr>
        <p:spPr>
          <a:xfrm>
            <a:off x="480163" y="1463978"/>
            <a:ext cx="50495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cs typeface="Calibri"/>
              </a:rPr>
              <a:t>A disconnect between top-down and bottom-up approaches is an impediment to action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33B3D3-2A05-A10E-0F90-97DB6F58758D}"/>
              </a:ext>
            </a:extLst>
          </p:cNvPr>
          <p:cNvSpPr txBox="1"/>
          <p:nvPr/>
        </p:nvSpPr>
        <p:spPr>
          <a:xfrm>
            <a:off x="480163" y="4283779"/>
            <a:ext cx="5741214" cy="6580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err="1">
                <a:cs typeface="Calibri"/>
              </a:rPr>
              <a:t>HydroSOS</a:t>
            </a:r>
            <a:r>
              <a:rPr lang="en-GB">
                <a:cs typeface="Calibri"/>
              </a:rPr>
              <a:t> will help enhance services and support decisions at national, basin, regional and global scales</a:t>
            </a:r>
          </a:p>
        </p:txBody>
      </p:sp>
    </p:spTree>
    <p:extLst>
      <p:ext uri="{BB962C8B-B14F-4D97-AF65-F5344CB8AC3E}">
        <p14:creationId xmlns:p14="http://schemas.microsoft.com/office/powerpoint/2010/main" val="1405369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79">
            <a:extLst>
              <a:ext uri="{FF2B5EF4-FFF2-40B4-BE49-F238E27FC236}">
                <a16:creationId xmlns:a16="http://schemas.microsoft.com/office/drawing/2014/main" id="{29CCA19C-339A-3362-6038-4970D2A4F277}"/>
              </a:ext>
            </a:extLst>
          </p:cNvPr>
          <p:cNvSpPr/>
          <p:nvPr/>
        </p:nvSpPr>
        <p:spPr>
          <a:xfrm>
            <a:off x="419100" y="482359"/>
            <a:ext cx="11452971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Key </a:t>
            </a:r>
            <a:r>
              <a:rPr lang="en-GB" sz="4000" b="1" err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HydroSOS</a:t>
            </a:r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 Variables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66B5A-E1E2-9421-257D-78F68187B728}"/>
              </a:ext>
            </a:extLst>
          </p:cNvPr>
          <p:cNvGraphicFramePr>
            <a:graphicFrameLocks noGrp="1"/>
          </p:cNvGraphicFramePr>
          <p:nvPr/>
        </p:nvGraphicFramePr>
        <p:xfrm>
          <a:off x="6830172" y="5933275"/>
          <a:ext cx="4904630" cy="918376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452315">
                  <a:extLst>
                    <a:ext uri="{9D8B030D-6E8A-4147-A177-3AD203B41FA5}">
                      <a16:colId xmlns:a16="http://schemas.microsoft.com/office/drawing/2014/main" val="1063476286"/>
                    </a:ext>
                  </a:extLst>
                </a:gridCol>
                <a:gridCol w="2452315">
                  <a:extLst>
                    <a:ext uri="{9D8B030D-6E8A-4147-A177-3AD203B41FA5}">
                      <a16:colId xmlns:a16="http://schemas.microsoft.com/office/drawing/2014/main" val="399418297"/>
                    </a:ext>
                  </a:extLst>
                </a:gridCol>
              </a:tblGrid>
              <a:tr h="9183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>
                        <a:solidFill>
                          <a:srgbClr val="005BAA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fld id="{19283BD8-4331-4442-8D7F-5AA08B22643F}" type="slidenum">
                        <a:rPr lang="en-US" sz="1200" b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pPr marL="0" marR="0" lvl="0" indent="0" algn="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t>6</a:t>
                      </a:fld>
                      <a:endParaRPr lang="en-US" sz="12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67058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7562795-1847-1F48-A3DC-459DD255DC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7" y="5917325"/>
            <a:ext cx="71263" cy="94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E5A025-DDA2-AD90-1FDF-CE6B8E0DF857}"/>
              </a:ext>
            </a:extLst>
          </p:cNvPr>
          <p:cNvSpPr txBox="1"/>
          <p:nvPr/>
        </p:nvSpPr>
        <p:spPr>
          <a:xfrm>
            <a:off x="847724" y="1520784"/>
            <a:ext cx="9077325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endParaRPr lang="en-GB" sz="2200"/>
          </a:p>
        </p:txBody>
      </p:sp>
      <p:pic>
        <p:nvPicPr>
          <p:cNvPr id="2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3180576-C88A-AD9A-0AB8-EB386B610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457" y="273730"/>
            <a:ext cx="5812076" cy="5423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CFB59-C5DF-E395-F0A7-D6695E73447F}"/>
              </a:ext>
            </a:extLst>
          </p:cNvPr>
          <p:cNvSpPr txBox="1"/>
          <p:nvPr/>
        </p:nvSpPr>
        <p:spPr>
          <a:xfrm>
            <a:off x="2266951" y="1581344"/>
            <a:ext cx="270092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5 Key starting variables</a:t>
            </a:r>
            <a:endParaRPr lang="en-GB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DCEF3-B8B5-0135-6223-382DD9F268AF}"/>
              </a:ext>
            </a:extLst>
          </p:cNvPr>
          <p:cNvSpPr txBox="1"/>
          <p:nvPr/>
        </p:nvSpPr>
        <p:spPr>
          <a:xfrm>
            <a:off x="10473492" y="643519"/>
            <a:ext cx="163621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Snow Water Equivalent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0D776B-6F1B-3FD7-B5A4-76AFF82581FA}"/>
              </a:ext>
            </a:extLst>
          </p:cNvPr>
          <p:cNvSpPr txBox="1"/>
          <p:nvPr/>
        </p:nvSpPr>
        <p:spPr>
          <a:xfrm>
            <a:off x="4664995" y="4176526"/>
            <a:ext cx="1636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Soil Moisture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1B226B-3D96-EE47-768E-C6959E5AD5BD}"/>
              </a:ext>
            </a:extLst>
          </p:cNvPr>
          <p:cNvSpPr txBox="1"/>
          <p:nvPr/>
        </p:nvSpPr>
        <p:spPr>
          <a:xfrm>
            <a:off x="5594958" y="5133061"/>
            <a:ext cx="1636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Groundwater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78DE3-6856-5190-521F-D3B473210CAD}"/>
              </a:ext>
            </a:extLst>
          </p:cNvPr>
          <p:cNvSpPr txBox="1"/>
          <p:nvPr/>
        </p:nvSpPr>
        <p:spPr>
          <a:xfrm>
            <a:off x="10720196" y="4173306"/>
            <a:ext cx="163621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Streamflow (Point River Discharge)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C86FE6-183A-3486-5487-409C7B9F8CF4}"/>
              </a:ext>
            </a:extLst>
          </p:cNvPr>
          <p:cNvSpPr txBox="1"/>
          <p:nvPr/>
        </p:nvSpPr>
        <p:spPr>
          <a:xfrm>
            <a:off x="11053965" y="3028890"/>
            <a:ext cx="163621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Runoff</a:t>
            </a:r>
            <a:endParaRPr lang="en-US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08AD8D47-C2FF-5EC5-518D-1C708F0B7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6" y="2049952"/>
            <a:ext cx="4590597" cy="379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8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868C893B-986F-D307-BAF7-75E9840C15A1}"/>
              </a:ext>
            </a:extLst>
          </p:cNvPr>
          <p:cNvSpPr/>
          <p:nvPr/>
        </p:nvSpPr>
        <p:spPr>
          <a:xfrm>
            <a:off x="533996" y="325121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On going work: Methods Guidance</a:t>
            </a: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455DB07A-AA4B-00D0-7097-98CB0323C155}"/>
              </a:ext>
            </a:extLst>
          </p:cNvPr>
          <p:cNvSpPr/>
          <p:nvPr/>
        </p:nvSpPr>
        <p:spPr>
          <a:xfrm>
            <a:off x="3180631" y="1073722"/>
            <a:ext cx="6834644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000" b="1" i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Calculating </a:t>
            </a:r>
            <a:r>
              <a:rPr lang="en-GB" sz="2000" b="1" i="1" err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HydroSOS</a:t>
            </a:r>
            <a:r>
              <a:rPr lang="en-GB" sz="2000" b="1" i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 Products – Status R, Python and Excel codes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57BB5-E06D-5C1E-E9F7-A3D5C5F18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41" y="1562677"/>
            <a:ext cx="6501142" cy="3796712"/>
          </a:xfrm>
          <a:prstGeom prst="rect">
            <a:avLst/>
          </a:prstGeom>
        </p:spPr>
      </p:pic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92296F09-17D3-793A-46BB-2563F1F9E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619" y="1711476"/>
            <a:ext cx="5261428" cy="2842381"/>
          </a:xfrm>
          <a:prstGeom prst="rect">
            <a:avLst/>
          </a:prstGeom>
        </p:spPr>
      </p:pic>
      <p:sp>
        <p:nvSpPr>
          <p:cNvPr id="6" name="Shape 79">
            <a:extLst>
              <a:ext uri="{FF2B5EF4-FFF2-40B4-BE49-F238E27FC236}">
                <a16:creationId xmlns:a16="http://schemas.microsoft.com/office/drawing/2014/main" id="{89714E37-46C8-01AB-5B58-0564A1282885}"/>
              </a:ext>
            </a:extLst>
          </p:cNvPr>
          <p:cNvSpPr/>
          <p:nvPr/>
        </p:nvSpPr>
        <p:spPr>
          <a:xfrm>
            <a:off x="6990630" y="4690197"/>
            <a:ext cx="4645406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000" b="1" i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WMO </a:t>
            </a:r>
            <a:r>
              <a:rPr lang="en-GB" sz="2000" b="1" i="1" err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HydroSOS</a:t>
            </a:r>
            <a:r>
              <a:rPr lang="en-GB" sz="2000" b="1" i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 GitHub Repository</a:t>
            </a:r>
          </a:p>
        </p:txBody>
      </p:sp>
      <p:sp>
        <p:nvSpPr>
          <p:cNvPr id="11" name="Shape 79">
            <a:extLst>
              <a:ext uri="{FF2B5EF4-FFF2-40B4-BE49-F238E27FC236}">
                <a16:creationId xmlns:a16="http://schemas.microsoft.com/office/drawing/2014/main" id="{27F46EA0-B734-1D4E-EEC4-F3708209085D}"/>
              </a:ext>
            </a:extLst>
          </p:cNvPr>
          <p:cNvSpPr/>
          <p:nvPr/>
        </p:nvSpPr>
        <p:spPr>
          <a:xfrm>
            <a:off x="1027677" y="5488482"/>
            <a:ext cx="4645406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000" b="1" i="1">
                <a:solidFill>
                  <a:srgbClr val="005BAA"/>
                </a:solidFill>
                <a:latin typeface="Calibri Light"/>
                <a:ea typeface="Verdana"/>
                <a:cs typeface="Calibri Light"/>
              </a:rPr>
              <a:t>Status R Code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5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868C893B-986F-D307-BAF7-75E9840C15A1}"/>
              </a:ext>
            </a:extLst>
          </p:cNvPr>
          <p:cNvSpPr/>
          <p:nvPr/>
        </p:nvSpPr>
        <p:spPr>
          <a:xfrm>
            <a:off x="330200" y="178671"/>
            <a:ext cx="11531599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On going work: </a:t>
            </a:r>
            <a:r>
              <a:rPr lang="en-GB" sz="4000" b="1" err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HydroSOS</a:t>
            </a:r>
            <a:r>
              <a:rPr lang="en-GB" sz="4000" b="1">
                <a:solidFill>
                  <a:srgbClr val="005BAA"/>
                </a:solidFill>
                <a:latin typeface="+mj-lt"/>
                <a:ea typeface="Verdana"/>
                <a:cs typeface="Verdana" panose="020B0604030504040204" pitchFamily="34" charset="0"/>
              </a:rPr>
              <a:t> Portal Rebuild</a:t>
            </a: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455DB07A-AA4B-00D0-7097-98CB0323C155}"/>
              </a:ext>
            </a:extLst>
          </p:cNvPr>
          <p:cNvSpPr/>
          <p:nvPr/>
        </p:nvSpPr>
        <p:spPr>
          <a:xfrm>
            <a:off x="3567679" y="1097912"/>
            <a:ext cx="5056644" cy="30777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2000">
                <a:solidFill>
                  <a:srgbClr val="005BAA"/>
                </a:solidFill>
                <a:ea typeface="+mn-lt"/>
                <a:cs typeface="+mn-lt"/>
                <a:hlinkClick r:id="rId3"/>
              </a:rPr>
              <a:t>https://wmohydrosos.ceh.ac.uk/</a:t>
            </a:r>
            <a:r>
              <a:rPr lang="en-GB" sz="2000">
                <a:solidFill>
                  <a:srgbClr val="005BAA"/>
                </a:solidFill>
                <a:ea typeface="+mn-lt"/>
                <a:cs typeface="+mn-lt"/>
              </a:rPr>
              <a:t>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41AB71-5BAE-2685-E624-20E50953F9CE}"/>
              </a:ext>
            </a:extLst>
          </p:cNvPr>
          <p:cNvSpPr txBox="1"/>
          <p:nvPr/>
        </p:nvSpPr>
        <p:spPr>
          <a:xfrm>
            <a:off x="5057664" y="5225664"/>
            <a:ext cx="679883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ea typeface="Calibri"/>
                <a:cs typeface="Calibri"/>
              </a:rPr>
              <a:t>Global scale data products (SMHI World Wide HYPE, </a:t>
            </a:r>
            <a:r>
              <a:rPr lang="en-GB" sz="2000" err="1">
                <a:ea typeface="Calibri"/>
                <a:cs typeface="Calibri"/>
              </a:rPr>
              <a:t>GloFAS</a:t>
            </a:r>
            <a:r>
              <a:rPr lang="en-GB" sz="2000">
                <a:ea typeface="Calibri"/>
                <a:cs typeface="Calibri"/>
              </a:rPr>
              <a:t>) on schedule for operational integration in June</a:t>
            </a:r>
            <a:endParaRPr lang="en-GB"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  <a:p>
            <a:endParaRPr lang="en-GB" sz="2000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555A5-70C2-BECC-6299-3D38CB363AB5}"/>
              </a:ext>
            </a:extLst>
          </p:cNvPr>
          <p:cNvSpPr txBox="1"/>
          <p:nvPr/>
        </p:nvSpPr>
        <p:spPr>
          <a:xfrm>
            <a:off x="349138" y="1109035"/>
            <a:ext cx="32135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Live status data integration</a:t>
            </a:r>
            <a:endParaRPr lang="en-US">
              <a:cs typeface="Calibri"/>
            </a:endParaRPr>
          </a:p>
        </p:txBody>
      </p:sp>
      <p:pic>
        <p:nvPicPr>
          <p:cNvPr id="4" name="Picture 3" descr="A screenshot of a graph&#10;&#10;Description automatically generated">
            <a:extLst>
              <a:ext uri="{FF2B5EF4-FFF2-40B4-BE49-F238E27FC236}">
                <a16:creationId xmlns:a16="http://schemas.microsoft.com/office/drawing/2014/main" id="{C053E93E-BD85-A05C-6FD9-C4587FD45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568657"/>
            <a:ext cx="4451048" cy="2054159"/>
          </a:xfrm>
          <a:prstGeom prst="rect">
            <a:avLst/>
          </a:prstGeom>
        </p:spPr>
      </p:pic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5F022102-7041-ED09-9F2F-2534967B9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09" y="1608996"/>
            <a:ext cx="6821715" cy="3434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0423E8-8D3E-AD7F-7A00-685338297F35}"/>
              </a:ext>
            </a:extLst>
          </p:cNvPr>
          <p:cNvSpPr txBox="1"/>
          <p:nvPr/>
        </p:nvSpPr>
        <p:spPr>
          <a:xfrm>
            <a:off x="6662852" y="1508177"/>
            <a:ext cx="518502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2000">
                <a:cs typeface="Calibri"/>
              </a:rPr>
              <a:t>Global indicators tested – operational integration in progress</a:t>
            </a:r>
            <a:endParaRPr lang="en-US">
              <a:cs typeface="Calibri"/>
            </a:endParaRPr>
          </a:p>
        </p:txBody>
      </p:sp>
      <p:pic>
        <p:nvPicPr>
          <p:cNvPr id="11" name="Picture 10" descr="A screenshot of a computer showing a map&#10;&#10;Description automatically generated">
            <a:extLst>
              <a:ext uri="{FF2B5EF4-FFF2-40B4-BE49-F238E27FC236}">
                <a16:creationId xmlns:a16="http://schemas.microsoft.com/office/drawing/2014/main" id="{7189018E-B76C-014A-69B3-5550D130B9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468" b="-985"/>
          <a:stretch/>
        </p:blipFill>
        <p:spPr>
          <a:xfrm>
            <a:off x="339325" y="3948933"/>
            <a:ext cx="4273355" cy="1926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DFDD75-C2A1-5508-8439-6AA830D3E423}"/>
              </a:ext>
            </a:extLst>
          </p:cNvPr>
          <p:cNvSpPr txBox="1"/>
          <p:nvPr/>
        </p:nvSpPr>
        <p:spPr>
          <a:xfrm>
            <a:off x="337042" y="3552272"/>
            <a:ext cx="444721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cs typeface="Calibri"/>
              </a:rPr>
              <a:t>Lake Victoria Basin Demonstrator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86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868C893B-986F-D307-BAF7-75E9840C15A1}"/>
              </a:ext>
            </a:extLst>
          </p:cNvPr>
          <p:cNvSpPr/>
          <p:nvPr/>
        </p:nvSpPr>
        <p:spPr>
          <a:xfrm>
            <a:off x="1172936" y="198310"/>
            <a:ext cx="9476921" cy="61555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GB" sz="4000" b="1">
                <a:solidFill>
                  <a:srgbClr val="005BAA"/>
                </a:solidFill>
                <a:latin typeface="+mj-lt"/>
                <a:ea typeface="Verdana"/>
              </a:rPr>
              <a:t>On going: Information Transfer Set ups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53368-EF21-C3C8-C0AC-560271D4459B}"/>
              </a:ext>
            </a:extLst>
          </p:cNvPr>
          <p:cNvSpPr txBox="1"/>
          <p:nvPr/>
        </p:nvSpPr>
        <p:spPr>
          <a:xfrm>
            <a:off x="304246" y="1379817"/>
            <a:ext cx="933671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>
                <a:ea typeface="Calibri"/>
                <a:cs typeface="Calibri"/>
              </a:rPr>
              <a:t>APIs are much welcomed (as used in the Czech example)</a:t>
            </a:r>
          </a:p>
          <a:p>
            <a:endParaRPr lang="en-GB" sz="2000">
              <a:ea typeface="Calibri"/>
              <a:cs typeface="Calibri"/>
            </a:endParaRPr>
          </a:p>
          <a:p>
            <a:r>
              <a:rPr lang="en-GB" sz="2000">
                <a:ea typeface="Calibri"/>
                <a:cs typeface="Calibri"/>
              </a:rPr>
              <a:t>WHOS will support the data transfer and formatting issues</a:t>
            </a:r>
          </a:p>
        </p:txBody>
      </p:sp>
      <p:pic>
        <p:nvPicPr>
          <p:cNvPr id="5" name="Picture 4" descr="What Is an API? Definition, Meaning and Examples | Glossary">
            <a:extLst>
              <a:ext uri="{FF2B5EF4-FFF2-40B4-BE49-F238E27FC236}">
                <a16:creationId xmlns:a16="http://schemas.microsoft.com/office/drawing/2014/main" id="{EAA77FDB-3EBD-1209-29FC-1482CD725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812" y="817288"/>
            <a:ext cx="2743200" cy="1524000"/>
          </a:xfrm>
          <a:prstGeom prst="rect">
            <a:avLst/>
          </a:prstGeom>
        </p:spPr>
      </p:pic>
      <p:pic>
        <p:nvPicPr>
          <p:cNvPr id="8" name="Picture 7" descr="A blue and black text&#10;&#10;Description automatically generated">
            <a:extLst>
              <a:ext uri="{FF2B5EF4-FFF2-40B4-BE49-F238E27FC236}">
                <a16:creationId xmlns:a16="http://schemas.microsoft.com/office/drawing/2014/main" id="{6EC78E31-EE4E-69A5-4AA3-6D5AA307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714" y="2315936"/>
            <a:ext cx="2095500" cy="8382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8E1FBAF-B93E-0824-838D-821443E5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899" y="3292776"/>
            <a:ext cx="4657725" cy="2038350"/>
          </a:xfrm>
          <a:prstGeom prst="rect">
            <a:avLst/>
          </a:prstGeom>
        </p:spPr>
      </p:pic>
      <p:pic>
        <p:nvPicPr>
          <p:cNvPr id="9" name="Picture 8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E85A7FA6-0E3C-D1B8-F8D8-D2A4091347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69" r="654" b="25075"/>
          <a:stretch/>
        </p:blipFill>
        <p:spPr>
          <a:xfrm>
            <a:off x="264886" y="2619013"/>
            <a:ext cx="1828866" cy="3033928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7C853368-EF21-C3C8-C0AC-560271D4459B}"/>
              </a:ext>
            </a:extLst>
          </p:cNvPr>
          <p:cNvSpPr txBox="1"/>
          <p:nvPr/>
        </p:nvSpPr>
        <p:spPr>
          <a:xfrm>
            <a:off x="6749496" y="2395817"/>
            <a:ext cx="5175954" cy="34778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CH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ea typeface="Calibri"/>
                <a:cs typeface="Calibri"/>
              </a:rPr>
              <a:t>Still drawing up guidance, but provisional plans are for:</a:t>
            </a: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Csv timeseries data for point based products: Date column and category column</a:t>
            </a: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JSON data for polygon- and point-based products (for map display)</a:t>
            </a:r>
          </a:p>
          <a:p>
            <a:pPr marL="342900" indent="-342900">
              <a:buFont typeface="Calibri"/>
              <a:buChar char="-"/>
            </a:pPr>
            <a:r>
              <a:rPr lang="en-GB" sz="2000" dirty="0">
                <a:ea typeface="Calibri"/>
                <a:cs typeface="Calibri"/>
              </a:rPr>
              <a:t>GEOTIFF data for raster-based products</a:t>
            </a:r>
          </a:p>
          <a:p>
            <a:endParaRPr lang="en-GB" sz="2000" dirty="0">
              <a:ea typeface="Calibri"/>
              <a:cs typeface="Calibri"/>
            </a:endParaRPr>
          </a:p>
          <a:p>
            <a:r>
              <a:rPr lang="en-GB" sz="2000" dirty="0">
                <a:ea typeface="Calibri"/>
                <a:cs typeface="Calibri"/>
              </a:rPr>
              <a:t>Monthly data as a minimum, daily data can also be presented</a:t>
            </a:r>
          </a:p>
          <a:p>
            <a:r>
              <a:rPr lang="en-GB" sz="2000" dirty="0">
                <a:ea typeface="Calibri"/>
                <a:cs typeface="Calibri"/>
              </a:rPr>
              <a:t>Metadata on station location is also needed</a:t>
            </a:r>
          </a:p>
        </p:txBody>
      </p:sp>
    </p:spTree>
    <p:extLst>
      <p:ext uri="{BB962C8B-B14F-4D97-AF65-F5344CB8AC3E}">
        <p14:creationId xmlns:p14="http://schemas.microsoft.com/office/powerpoint/2010/main" val="305129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1E5BA222991439BA07A4745E8FDAA" ma:contentTypeVersion="20" ma:contentTypeDescription="Create a new document." ma:contentTypeScope="" ma:versionID="b5292e797c6d1e56b816644259990bb6">
  <xsd:schema xmlns:xsd="http://www.w3.org/2001/XMLSchema" xmlns:xs="http://www.w3.org/2001/XMLSchema" xmlns:p="http://schemas.microsoft.com/office/2006/metadata/properties" xmlns:ns2="2c63548e-e22e-43cb-a415-9193d4d80a38" xmlns:ns3="9d2c9005-3129-4719-81ca-2fc8d806cf37" targetNamespace="http://schemas.microsoft.com/office/2006/metadata/properties" ma:root="true" ma:fieldsID="b7af755180f61edcb9c811a0ae9ac246" ns2:_="" ns3:_="">
    <xsd:import namespace="2c63548e-e22e-43cb-a415-9193d4d80a38"/>
    <xsd:import namespace="9d2c9005-3129-4719-81ca-2fc8d806cf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writingteam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3548e-e22e-43cb-a415-9193d4d80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ritingteam" ma:index="20" nillable="true" ma:displayName="writing team" ma:format="Dropdown" ma:list="UserInfo" ma:SharePointGroup="0" ma:internalName="writingteam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c9005-3129-4719-81ca-2fc8d806cf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a24cdc8-8870-4ebd-a024-58577794ff9a}" ma:internalName="TaxCatchAll" ma:showField="CatchAllData" ma:web="9d2c9005-3129-4719-81ca-2fc8d806cf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ritingteam xmlns="2c63548e-e22e-43cb-a415-9193d4d80a38">
      <UserInfo>
        <DisplayName/>
        <AccountId xsi:nil="true"/>
        <AccountType/>
      </UserInfo>
    </writingteam>
    <TaxCatchAll xmlns="9d2c9005-3129-4719-81ca-2fc8d806cf37" xsi:nil="true"/>
    <lcf76f155ced4ddcb4097134ff3c332f xmlns="2c63548e-e22e-43cb-a415-9193d4d80a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FC3884-1CC5-49EE-BBDE-E5B9ED8442EF}"/>
</file>

<file path=customXml/itemProps2.xml><?xml version="1.0" encoding="utf-8"?>
<ds:datastoreItem xmlns:ds="http://schemas.openxmlformats.org/officeDocument/2006/customXml" ds:itemID="{23D2EFE7-4A09-447C-91EB-21ED662FA07B}"/>
</file>

<file path=customXml/itemProps3.xml><?xml version="1.0" encoding="utf-8"?>
<ds:datastoreItem xmlns:ds="http://schemas.openxmlformats.org/officeDocument/2006/customXml" ds:itemID="{6E0E7F56-55AD-487B-933D-A97F75B9F599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588</Words>
  <Application>Microsoft Office PowerPoint</Application>
  <PresentationFormat>Widescreen</PresentationFormat>
  <Paragraphs>67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Sulagna Mishra</dc:creator>
  <cp:lastModifiedBy>Valentin Aich</cp:lastModifiedBy>
  <cp:revision>3</cp:revision>
  <dcterms:created xsi:type="dcterms:W3CDTF">2024-06-25T07:27:46Z</dcterms:created>
  <dcterms:modified xsi:type="dcterms:W3CDTF">2024-06-25T07:53:08Z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0x010100B0C1E5BA222991439BA07A4745E8FDAA</vt:lpwstr>
  </property>
</Properties>
</file>